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2" r:id="rId8"/>
    <p:sldId id="260" r:id="rId9"/>
    <p:sldId id="264" r:id="rId10"/>
    <p:sldId id="265" r:id="rId11"/>
    <p:sldId id="261" r:id="rId12"/>
    <p:sldId id="266" r:id="rId13"/>
    <p:sldId id="267" r:id="rId14"/>
    <p:sldId id="268" r:id="rId15"/>
    <p:sldId id="269" r:id="rId16"/>
    <p:sldId id="271" r:id="rId17"/>
    <p:sldId id="272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Dosis" panose="020B0604020202020204" charset="0"/>
      <p:regular r:id="rId24"/>
      <p:bold r:id="rId25"/>
    </p:embeddedFont>
    <p:embeddedFont>
      <p:font typeface="Roboto Thin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13" autoAdjust="0"/>
  </p:normalViewPr>
  <p:slideViewPr>
    <p:cSldViewPr snapToGrid="0">
      <p:cViewPr varScale="1">
        <p:scale>
          <a:sx n="92" d="100"/>
          <a:sy n="92" d="100"/>
        </p:scale>
        <p:origin x="-67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2707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95269"/>
                </a:solidFill>
              </a:rPr>
              <a:t>SQL Capstone Templates</a:t>
            </a:r>
            <a:endParaRPr b="1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use these templates in the capstone presentation for Learn SQL from Scratch!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Copy the ones you'd like to use and write your own content.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32978"/>
            <a:ext cx="8685544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Last Touch (lt) Attribution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91911" y="1115055"/>
            <a:ext cx="3838221" cy="363756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Last touch attribution similar to </a:t>
            </a:r>
            <a:r>
              <a:rPr lang="en-US" sz="1600" dirty="0" err="1" smtClean="0">
                <a:latin typeface="Roboto"/>
                <a:ea typeface="Roboto"/>
                <a:cs typeface="Roboto"/>
                <a:sym typeface="Roboto"/>
              </a:rPr>
              <a:t>ft</a:t>
            </a:r>
            <a:endParaRPr lang="en-US" sz="1600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600" dirty="0" smtClean="0">
                <a:latin typeface="Roboto"/>
                <a:ea typeface="Roboto"/>
                <a:cs typeface="Roboto"/>
                <a:sym typeface="Roboto"/>
              </a:rPr>
              <a:t>ALL sources, ALL campaigns included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600" dirty="0" smtClean="0">
                <a:latin typeface="Roboto"/>
                <a:ea typeface="Roboto"/>
                <a:cs typeface="Roboto"/>
                <a:sym typeface="Roboto"/>
              </a:rPr>
              <a:t>Email #1 source in lt, but not present in ft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600" dirty="0" smtClean="0">
                <a:latin typeface="Roboto"/>
                <a:ea typeface="Roboto"/>
                <a:cs typeface="Roboto"/>
                <a:sym typeface="Roboto"/>
              </a:rPr>
              <a:t>oogle last in both ft and lt source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" sz="16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917195952"/>
              </p:ext>
            </p:extLst>
          </p:nvPr>
        </p:nvGraphicFramePr>
        <p:xfrm>
          <a:off x="4138818" y="1115056"/>
          <a:ext cx="4920900" cy="363756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/>
                <a:gridCol w="1868700"/>
                <a:gridCol w="1592850"/>
              </a:tblGrid>
              <a:tr h="3878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lt_attr.utm_source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lt_attr.utm_campaign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COUNT(*)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86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weekly-newsletter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447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352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facebook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-ad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443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739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-campaign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245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61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nytimes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getting-to-know-cool-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232</a:t>
                      </a:r>
                    </a:p>
                  </a:txBody>
                  <a:tcPr marL="9525" marR="9525" marT="9525" marB="9525" anchor="ctr"/>
                </a:tc>
              </a:tr>
              <a:tr h="3352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buzzfeed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ten-crazy-cool-tshirts-facts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190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87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interview-with-cool-tshirts-founder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184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124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paid-search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178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481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-search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094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 smtClean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  <a:sym typeface="Arial"/>
                        </a:rPr>
                        <a:t>TOTAL</a:t>
                      </a:r>
                      <a:endParaRPr lang="en-US" sz="1200" b="0" i="0" u="none" strike="noStrike" cap="none" dirty="0">
                        <a:solidFill>
                          <a:srgbClr val="525252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 smtClean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  <a:sym typeface="Arial"/>
                        </a:rPr>
                        <a:t>1,979</a:t>
                      </a:r>
                      <a:endParaRPr lang="en-US" sz="1200" b="0" i="0" u="none" strike="noStrike" cap="none" dirty="0">
                        <a:solidFill>
                          <a:srgbClr val="525252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  <a:sym typeface="Arial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811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-181513"/>
            <a:ext cx="8493633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Purchasing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91911" y="652442"/>
            <a:ext cx="5531555" cy="130054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Small percentage of users complete journey from landing page to making purchase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	</a:t>
            </a:r>
            <a:endParaRPr lang="en" sz="1600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600" dirty="0" smtClean="0">
                <a:latin typeface="Roboto"/>
                <a:ea typeface="Roboto"/>
                <a:cs typeface="Roboto"/>
                <a:sym typeface="Roboto"/>
              </a:rPr>
              <a:t>1,979 users visited CoolTshirts.com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600" dirty="0" smtClean="0">
                <a:latin typeface="Roboto"/>
                <a:ea typeface="Roboto"/>
                <a:cs typeface="Roboto"/>
                <a:sym typeface="Roboto"/>
              </a:rPr>
              <a:t>361 made purchase (18%)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" sz="16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/>
          <p:cNvSpPr txBox="1"/>
          <p:nvPr/>
        </p:nvSpPr>
        <p:spPr>
          <a:xfrm>
            <a:off x="5847644" y="656087"/>
            <a:ext cx="3228622" cy="4457780"/>
          </a:xfrm>
          <a:prstGeom prst="rect">
            <a:avLst/>
          </a:prstGeom>
          <a:solidFill>
            <a:srgbClr val="D9D9D9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100" dirty="0"/>
              <a:t>SELECT COUNT(DISTINCT </a:t>
            </a:r>
            <a:r>
              <a:rPr lang="en-US" sz="1100" dirty="0" err="1"/>
              <a:t>user_id</a:t>
            </a:r>
            <a:r>
              <a:rPr lang="en-US" sz="1100" dirty="0"/>
              <a:t>) as </a:t>
            </a:r>
            <a:r>
              <a:rPr lang="en-US" sz="1100" dirty="0" smtClean="0"/>
              <a:t>visitor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100" dirty="0"/>
              <a:t>FROM </a:t>
            </a:r>
            <a:r>
              <a:rPr lang="en-US" sz="1100" dirty="0" err="1"/>
              <a:t>page_visits</a:t>
            </a:r>
            <a:endParaRPr lang="en-US" sz="1100" dirty="0"/>
          </a:p>
          <a:p>
            <a:pPr>
              <a:buClr>
                <a:schemeClr val="dk1"/>
              </a:buClr>
              <a:buSzPts val="1100"/>
            </a:pPr>
            <a:r>
              <a:rPr lang="en-US" sz="1100" dirty="0"/>
              <a:t>WHERE </a:t>
            </a:r>
            <a:r>
              <a:rPr lang="en-US" sz="1100" dirty="0" err="1"/>
              <a:t>page_name</a:t>
            </a:r>
            <a:r>
              <a:rPr lang="en-US" sz="1100" dirty="0"/>
              <a:t> = '4 - purchase</a:t>
            </a:r>
            <a:r>
              <a:rPr lang="en-US" sz="1100" dirty="0" smtClean="0"/>
              <a:t>';</a:t>
            </a:r>
          </a:p>
          <a:p>
            <a:pPr>
              <a:buClr>
                <a:schemeClr val="dk1"/>
              </a:buClr>
              <a:buSzPts val="1100"/>
            </a:pPr>
            <a:endParaRPr lang="en-US" sz="1100" dirty="0"/>
          </a:p>
          <a:p>
            <a:pPr>
              <a:buClr>
                <a:schemeClr val="dk1"/>
              </a:buClr>
              <a:buSzPts val="1100"/>
            </a:pPr>
            <a:r>
              <a:rPr lang="en-US" sz="1100" dirty="0"/>
              <a:t>WITH </a:t>
            </a:r>
            <a:r>
              <a:rPr lang="en-US" sz="1100" dirty="0" err="1"/>
              <a:t>last_touch</a:t>
            </a:r>
            <a:r>
              <a:rPr lang="en-US" sz="1100" dirty="0"/>
              <a:t> AS (SELECT </a:t>
            </a:r>
            <a:r>
              <a:rPr lang="en-US" sz="1100" dirty="0" err="1"/>
              <a:t>user_id</a:t>
            </a:r>
            <a:r>
              <a:rPr lang="en-US" sz="1100" dirty="0"/>
              <a:t>, MAX(timestamp) as </a:t>
            </a:r>
            <a:r>
              <a:rPr lang="en-US" sz="1100" dirty="0" err="1" smtClean="0"/>
              <a:t>last_touch_at</a:t>
            </a:r>
            <a:endParaRPr lang="en-US" sz="1100" dirty="0" smtClean="0"/>
          </a:p>
          <a:p>
            <a:pPr>
              <a:buClr>
                <a:schemeClr val="dk1"/>
              </a:buClr>
              <a:buSzPts val="1100"/>
            </a:pPr>
            <a:r>
              <a:rPr lang="en-US" sz="1100" dirty="0"/>
              <a:t>FROM </a:t>
            </a:r>
            <a:r>
              <a:rPr lang="en-US" sz="1100" dirty="0" err="1" smtClean="0"/>
              <a:t>page_visits</a:t>
            </a:r>
            <a:endParaRPr lang="en-US" sz="1100" dirty="0" smtClean="0"/>
          </a:p>
          <a:p>
            <a:pPr>
              <a:buClr>
                <a:schemeClr val="dk1"/>
              </a:buClr>
              <a:buSzPts val="1100"/>
            </a:pPr>
            <a:r>
              <a:rPr lang="en-US" sz="1100" dirty="0"/>
              <a:t>WHERE </a:t>
            </a:r>
            <a:r>
              <a:rPr lang="en-US" sz="1100" dirty="0" err="1"/>
              <a:t>page_name</a:t>
            </a:r>
            <a:r>
              <a:rPr lang="en-US" sz="1100" dirty="0"/>
              <a:t> = '4 - </a:t>
            </a:r>
            <a:r>
              <a:rPr lang="en-US" sz="1100" dirty="0" smtClean="0"/>
              <a:t>purchase‘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100" dirty="0"/>
              <a:t>GROUP BY </a:t>
            </a:r>
            <a:r>
              <a:rPr lang="en-US" sz="1100" dirty="0" err="1"/>
              <a:t>user_id</a:t>
            </a:r>
            <a:r>
              <a:rPr lang="en-US" sz="1100" dirty="0" smtClean="0"/>
              <a:t>),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100" dirty="0" err="1"/>
              <a:t>lt_attr</a:t>
            </a:r>
            <a:r>
              <a:rPr lang="en-US" sz="1100" dirty="0"/>
              <a:t> AS (</a:t>
            </a:r>
            <a:endParaRPr lang="en-US" sz="1100" dirty="0"/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dirty="0">
                <a:sym typeface="Courier New"/>
              </a:rPr>
              <a:t>SELECT </a:t>
            </a:r>
            <a:r>
              <a:rPr lang="en-US" sz="1100" dirty="0" err="1">
                <a:sym typeface="Courier New"/>
              </a:rPr>
              <a:t>lt.user_id</a:t>
            </a:r>
            <a:r>
              <a:rPr lang="en-US" sz="1100" dirty="0"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 </a:t>
            </a:r>
            <a:r>
              <a:rPr lang="en-US" sz="1100" dirty="0" err="1">
                <a:sym typeface="Courier New"/>
              </a:rPr>
              <a:t>lt.last_touch_at</a:t>
            </a:r>
            <a:r>
              <a:rPr lang="en-US" sz="1100" dirty="0"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 </a:t>
            </a:r>
            <a:r>
              <a:rPr lang="en-US" sz="1100" dirty="0" err="1">
                <a:sym typeface="Courier New"/>
              </a:rPr>
              <a:t>pv.utm_source</a:t>
            </a:r>
            <a:r>
              <a:rPr lang="en-US" sz="1100" dirty="0"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 </a:t>
            </a:r>
            <a:r>
              <a:rPr lang="en-US" sz="1100" dirty="0" err="1">
                <a:sym typeface="Courier New"/>
              </a:rPr>
              <a:t>pv.utm_campaign</a:t>
            </a:r>
            <a:r>
              <a:rPr lang="en-US" sz="1100" dirty="0"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sym typeface="Courier New"/>
              </a:rPr>
              <a:t>pv.page_name</a:t>
            </a:r>
            <a:endParaRPr lang="en-US" sz="1100" dirty="0"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 FROM </a:t>
            </a:r>
            <a:r>
              <a:rPr lang="en-US" sz="1100" dirty="0" err="1">
                <a:sym typeface="Courier New"/>
              </a:rPr>
              <a:t>last_touch</a:t>
            </a:r>
            <a:r>
              <a:rPr lang="en-US" sz="1100" dirty="0">
                <a:sym typeface="Courier New"/>
              </a:rPr>
              <a:t> </a:t>
            </a:r>
            <a:r>
              <a:rPr lang="en-US" sz="1100" dirty="0" err="1">
                <a:sym typeface="Courier New"/>
              </a:rPr>
              <a:t>lt</a:t>
            </a:r>
            <a:endParaRPr lang="en-US" sz="1100" dirty="0"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 JOIN </a:t>
            </a:r>
            <a:r>
              <a:rPr lang="en-US" sz="1100" dirty="0" err="1">
                <a:sym typeface="Courier New"/>
              </a:rPr>
              <a:t>page_visits</a:t>
            </a:r>
            <a:r>
              <a:rPr lang="en-US" sz="1100" dirty="0">
                <a:sym typeface="Courier New"/>
              </a:rPr>
              <a:t> </a:t>
            </a:r>
            <a:r>
              <a:rPr lang="en-US" sz="1100" dirty="0" err="1">
                <a:sym typeface="Courier New"/>
              </a:rPr>
              <a:t>pv</a:t>
            </a:r>
            <a:endParaRPr lang="en-US" sz="1100" dirty="0"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 ON </a:t>
            </a:r>
            <a:r>
              <a:rPr lang="en-US" sz="1100" dirty="0" err="1">
                <a:sym typeface="Courier New"/>
              </a:rPr>
              <a:t>lt.user_id</a:t>
            </a:r>
            <a:r>
              <a:rPr lang="en-US" sz="1100" dirty="0">
                <a:sym typeface="Courier New"/>
              </a:rPr>
              <a:t> = </a:t>
            </a:r>
            <a:r>
              <a:rPr lang="en-US" sz="1100" dirty="0" err="1">
                <a:sym typeface="Courier New"/>
              </a:rPr>
              <a:t>pv.user_id</a:t>
            </a:r>
            <a:endParaRPr lang="en-US" sz="1100" dirty="0"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 AND </a:t>
            </a:r>
            <a:r>
              <a:rPr lang="en-US" sz="1100" dirty="0" err="1">
                <a:sym typeface="Courier New"/>
              </a:rPr>
              <a:t>lt.last_touch_at</a:t>
            </a:r>
            <a:r>
              <a:rPr lang="en-US" sz="1100" dirty="0">
                <a:sym typeface="Courier New"/>
              </a:rPr>
              <a:t> = </a:t>
            </a:r>
            <a:r>
              <a:rPr lang="en-US" sz="1100" dirty="0" err="1">
                <a:sym typeface="Courier New"/>
              </a:rPr>
              <a:t>pv.timestamp</a:t>
            </a:r>
            <a:endParaRPr lang="en-US" sz="1100" dirty="0"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SELECT </a:t>
            </a:r>
            <a:r>
              <a:rPr lang="en-US" sz="1100" dirty="0" err="1">
                <a:sym typeface="Courier New"/>
              </a:rPr>
              <a:t>lt_attr.utm_source</a:t>
            </a:r>
            <a:r>
              <a:rPr lang="en-US" sz="1100" dirty="0"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 </a:t>
            </a:r>
            <a:r>
              <a:rPr lang="en-US" sz="1100" dirty="0" err="1">
                <a:sym typeface="Courier New"/>
              </a:rPr>
              <a:t>lt_attr.utm_campaign</a:t>
            </a:r>
            <a:r>
              <a:rPr lang="en-US" sz="1100" dirty="0"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 COUNT</a:t>
            </a:r>
            <a:r>
              <a:rPr lang="en-US" sz="1100" dirty="0">
                <a:sym typeface="Courier New"/>
              </a:rPr>
              <a:t>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FROM </a:t>
            </a:r>
            <a:r>
              <a:rPr lang="en-US" sz="1100" dirty="0" err="1">
                <a:sym typeface="Courier New"/>
              </a:rPr>
              <a:t>lt_attr</a:t>
            </a:r>
            <a:endParaRPr lang="en-US" sz="1100" dirty="0"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GROUP BY 1, </a:t>
            </a:r>
            <a:r>
              <a:rPr lang="en-US" sz="1100" dirty="0">
                <a:sym typeface="Courier New"/>
              </a:rPr>
              <a:t>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ym typeface="Courier New"/>
              </a:rPr>
              <a:t>ORDER BY 3 DESC;</a:t>
            </a:r>
            <a:endParaRPr sz="1100" dirty="0">
              <a:sym typeface="Courier New"/>
            </a:endParaRPr>
          </a:p>
        </p:txBody>
      </p:sp>
      <p:graphicFrame>
        <p:nvGraphicFramePr>
          <p:cNvPr id="7" name="Shape 325"/>
          <p:cNvGraphicFramePr/>
          <p:nvPr>
            <p:extLst>
              <p:ext uri="{D42A27DB-BD31-4B8C-83A1-F6EECF244321}">
                <p14:modId xmlns:p14="http://schemas.microsoft.com/office/powerpoint/2010/main" val="3832478134"/>
              </p:ext>
            </p:extLst>
          </p:nvPr>
        </p:nvGraphicFramePr>
        <p:xfrm>
          <a:off x="191913" y="2087571"/>
          <a:ext cx="5531554" cy="300314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69530"/>
                <a:gridCol w="1857328"/>
                <a:gridCol w="2104696"/>
              </a:tblGrid>
              <a:tr h="3395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lt_attr.utm_source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lt_attr.utm_campaign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COUNT(*)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386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weekly-newsletter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115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29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facebook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-ad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113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27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-campaign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54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160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paid-search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52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29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buzzfeed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ten-crazy-cool-tshirts-facts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499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nytimes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getting-to-know-cool-tshirts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2735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interview-with-cool-tshirts-founder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cool-tshirts-search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62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10249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CoolTShirts Typical User Journey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4" y="1269059"/>
            <a:ext cx="8785404" cy="23095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Typical user arrives on landing page via medium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dirty="0" smtClean="0">
                <a:latin typeface="Roboto"/>
                <a:ea typeface="Roboto"/>
                <a:cs typeface="Roboto"/>
              </a:rPr>
              <a:t>interview-with-cool-</a:t>
            </a:r>
            <a:r>
              <a:rPr lang="en-US" sz="1800" dirty="0" err="1" smtClean="0">
                <a:latin typeface="Roboto"/>
                <a:ea typeface="Roboto"/>
                <a:cs typeface="Roboto"/>
              </a:rPr>
              <a:t>tshirts</a:t>
            </a:r>
            <a:r>
              <a:rPr lang="en-US" sz="1800" dirty="0" smtClean="0">
                <a:latin typeface="Roboto"/>
                <a:ea typeface="Roboto"/>
                <a:cs typeface="Roboto"/>
              </a:rPr>
              <a:t>-founder</a:t>
            </a: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) or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nytimes (</a:t>
            </a:r>
            <a:r>
              <a:rPr lang="en-US" sz="1800" dirty="0">
                <a:latin typeface="Roboto"/>
                <a:ea typeface="Roboto"/>
                <a:cs typeface="Roboto"/>
              </a:rPr>
              <a:t>getting-to-know-cool-</a:t>
            </a:r>
            <a:r>
              <a:rPr lang="en-US" sz="1800" dirty="0" err="1">
                <a:latin typeface="Roboto"/>
                <a:ea typeface="Roboto"/>
                <a:cs typeface="Roboto"/>
              </a:rPr>
              <a:t>tshirts</a:t>
            </a: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Users arrive </a:t>
            </a:r>
            <a:r>
              <a:rPr lang="en" sz="1800" b="1" dirty="0" smtClean="0">
                <a:latin typeface="Roboto"/>
                <a:ea typeface="Roboto"/>
                <a:cs typeface="Roboto"/>
                <a:sym typeface="Roboto"/>
              </a:rPr>
              <a:t>BACK</a:t>
            </a: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 at website via email (</a:t>
            </a:r>
            <a:r>
              <a:rPr lang="en-US" sz="1800" dirty="0">
                <a:latin typeface="Roboto"/>
                <a:ea typeface="Roboto"/>
                <a:cs typeface="Roboto"/>
              </a:rPr>
              <a:t>weekly-newsletter)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or facebook (</a:t>
            </a:r>
            <a:r>
              <a:rPr lang="en-US" sz="1800" dirty="0" err="1" smtClean="0">
                <a:latin typeface="Roboto"/>
                <a:ea typeface="Roboto"/>
                <a:cs typeface="Roboto"/>
              </a:rPr>
              <a:t>retargetting</a:t>
            </a:r>
            <a:r>
              <a:rPr lang="en-US" sz="1800" dirty="0" smtClean="0">
                <a:latin typeface="Roboto"/>
                <a:ea typeface="Roboto"/>
                <a:cs typeface="Roboto"/>
              </a:rPr>
              <a:t>-ad)</a:t>
            </a: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Roboto"/>
                <a:ea typeface="Roboto"/>
                <a:cs typeface="Roboto"/>
              </a:rPr>
              <a:t>ALL users must touch each page at least once</a:t>
            </a: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Roboto"/>
                <a:ea typeface="Roboto"/>
                <a:cs typeface="Roboto"/>
              </a:rPr>
              <a:t>Majority of users (63%) also arrive back at purchase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email (</a:t>
            </a:r>
            <a:r>
              <a:rPr lang="en-US" sz="1800" dirty="0">
                <a:latin typeface="Roboto"/>
                <a:ea typeface="Roboto"/>
                <a:cs typeface="Roboto"/>
              </a:rPr>
              <a:t>weekly-newsletter) </a:t>
            </a: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or facebook (</a:t>
            </a:r>
            <a:r>
              <a:rPr lang="en-US" sz="1800" dirty="0" err="1">
                <a:latin typeface="Roboto"/>
                <a:ea typeface="Roboto"/>
                <a:cs typeface="Roboto"/>
              </a:rPr>
              <a:t>retargetting</a:t>
            </a:r>
            <a:r>
              <a:rPr lang="en-US" sz="1800" dirty="0">
                <a:latin typeface="Roboto"/>
                <a:ea typeface="Roboto"/>
                <a:cs typeface="Roboto"/>
              </a:rPr>
              <a:t>-ad)</a:t>
            </a:r>
            <a:endParaRPr lang="en-US" sz="1800" dirty="0" smtClean="0">
              <a:latin typeface="Roboto"/>
              <a:ea typeface="Roboto"/>
              <a:cs typeface="Roboto"/>
            </a:endParaRP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latin typeface="Roboto"/>
              <a:ea typeface="Roboto"/>
              <a:cs typeface="Roboto"/>
            </a:endParaRP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endParaRPr lang="en"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3247070098"/>
              </p:ext>
            </p:extLst>
          </p:nvPr>
        </p:nvGraphicFramePr>
        <p:xfrm>
          <a:off x="177974" y="3860818"/>
          <a:ext cx="8785404" cy="77368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88317"/>
                <a:gridCol w="2418007"/>
                <a:gridCol w="2418007"/>
                <a:gridCol w="2061073"/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column3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column4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1</a:t>
                      </a:r>
                      <a:r>
                        <a:rPr lang="en-US" sz="1200" baseline="0" dirty="0" smtClean="0"/>
                        <a:t> – </a:t>
                      </a:r>
                      <a:r>
                        <a:rPr lang="en-US" sz="1200" baseline="0" dirty="0" err="1" smtClean="0"/>
                        <a:t>l</a:t>
                      </a:r>
                      <a:r>
                        <a:rPr lang="en-US" sz="1200" dirty="0" err="1" smtClean="0"/>
                        <a:t>anding_page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2 – </a:t>
                      </a:r>
                      <a:r>
                        <a:rPr lang="en-US" sz="1200" dirty="0" err="1" smtClean="0"/>
                        <a:t>shopping_cart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3</a:t>
                      </a:r>
                      <a:r>
                        <a:rPr lang="en-US" sz="1200" baseline="0" dirty="0" smtClean="0"/>
                        <a:t> – checkout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4 – purchase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54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en" sz="4800" dirty="0" smtClea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. Budge Optimization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12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5"/>
          <p:cNvSpPr txBox="1"/>
          <p:nvPr/>
        </p:nvSpPr>
        <p:spPr>
          <a:xfrm>
            <a:off x="311700" y="-8170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Table Comparison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Shape 325"/>
          <p:cNvGraphicFramePr/>
          <p:nvPr>
            <p:extLst>
              <p:ext uri="{D42A27DB-BD31-4B8C-83A1-F6EECF244321}">
                <p14:modId xmlns:p14="http://schemas.microsoft.com/office/powerpoint/2010/main" val="3637074139"/>
              </p:ext>
            </p:extLst>
          </p:nvPr>
        </p:nvGraphicFramePr>
        <p:xfrm>
          <a:off x="51955" y="1664502"/>
          <a:ext cx="4738254" cy="132308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97739"/>
                <a:gridCol w="2253379"/>
                <a:gridCol w="987136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ft_attr.utm_source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ft_attr.utm_campaign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COUNT(*)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249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interview-with-cool-</a:t>
                      </a:r>
                      <a:r>
                        <a:rPr lang="en-US" sz="1200" strike="sngStrike" baseline="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-founder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622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2286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nytimes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getting-to-know-cool-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612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249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buzzfeed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ten-crazy-cool-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-facts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576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cool-</a:t>
                      </a:r>
                      <a:r>
                        <a:rPr lang="en-US" sz="1200" strike="sngStrike" baseline="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-search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169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graphicFrame>
        <p:nvGraphicFramePr>
          <p:cNvPr id="4" name="Shape 325"/>
          <p:cNvGraphicFramePr/>
          <p:nvPr>
            <p:extLst>
              <p:ext uri="{D42A27DB-BD31-4B8C-83A1-F6EECF244321}">
                <p14:modId xmlns:p14="http://schemas.microsoft.com/office/powerpoint/2010/main" val="2059388254"/>
              </p:ext>
            </p:extLst>
          </p:nvPr>
        </p:nvGraphicFramePr>
        <p:xfrm>
          <a:off x="44798" y="3066915"/>
          <a:ext cx="4735019" cy="202562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627928"/>
                <a:gridCol w="2342159"/>
                <a:gridCol w="764932"/>
              </a:tblGrid>
              <a:tr h="2166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lt_attr.utm_source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lt_attr.utm_campaign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COUNT(*)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2338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weekly-newsletter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447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facebook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-ad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443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2099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-campaign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245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212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nytimes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getting-to-know-cool-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232</a:t>
                      </a: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183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buzzfeed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ten-crazy-cool-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-facts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190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2255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interview-with-cool-</a:t>
                      </a:r>
                      <a:r>
                        <a:rPr lang="en-US" sz="1200" strike="sngStrike" baseline="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-founder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184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166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paid-search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178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1891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cool-</a:t>
                      </a:r>
                      <a:r>
                        <a:rPr lang="en-US" sz="1200" strike="sngStrike" baseline="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-search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60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graphicFrame>
        <p:nvGraphicFramePr>
          <p:cNvPr id="5" name="Shape 325"/>
          <p:cNvGraphicFramePr/>
          <p:nvPr>
            <p:extLst>
              <p:ext uri="{D42A27DB-BD31-4B8C-83A1-F6EECF244321}">
                <p14:modId xmlns:p14="http://schemas.microsoft.com/office/powerpoint/2010/main" val="3932617317"/>
              </p:ext>
            </p:extLst>
          </p:nvPr>
        </p:nvGraphicFramePr>
        <p:xfrm>
          <a:off x="4857430" y="3068852"/>
          <a:ext cx="4245006" cy="202444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283597"/>
                <a:gridCol w="2192481"/>
                <a:gridCol w="768928"/>
              </a:tblGrid>
              <a:tr h="152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lt_attr.utm_source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lt_attr.utm_campaign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COUNT(*)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1522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weekly-newsletter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115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131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facebook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-ad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113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147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-campaign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54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142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paid-search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52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131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buzzfeed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ten-crazy-cool-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-facts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157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nytimes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getting-to-know-cool-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solidFill>
                      <a:srgbClr val="66FF33"/>
                    </a:solidFill>
                  </a:tcPr>
                </a:tc>
              </a:tr>
              <a:tr h="1976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interview-with-cool-</a:t>
                      </a:r>
                      <a:r>
                        <a:rPr lang="en-US" sz="1200" strike="sngStrike" baseline="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-founder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137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cool-</a:t>
                      </a:r>
                      <a:r>
                        <a:rPr lang="en-US" sz="1200" strike="sngStrike" baseline="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-search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strike="sngStrike" baseline="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 strike="sngStrike" baseline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sp>
        <p:nvSpPr>
          <p:cNvPr id="6" name="Shape 324"/>
          <p:cNvSpPr txBox="1"/>
          <p:nvPr/>
        </p:nvSpPr>
        <p:spPr>
          <a:xfrm>
            <a:off x="4883727" y="842248"/>
            <a:ext cx="4187537" cy="216072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Cross-reference </a:t>
            </a:r>
            <a:r>
              <a:rPr lang="en-US" sz="1600" dirty="0" err="1" smtClean="0">
                <a:latin typeface="Roboto"/>
                <a:ea typeface="Roboto"/>
                <a:cs typeface="Roboto"/>
                <a:sym typeface="Roboto"/>
              </a:rPr>
              <a:t>ft</a:t>
            </a: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dirty="0" err="1" smtClean="0">
                <a:latin typeface="Roboto"/>
                <a:ea typeface="Roboto"/>
                <a:cs typeface="Roboto"/>
                <a:sym typeface="Roboto"/>
              </a:rPr>
              <a:t>lt</a:t>
            </a: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, and purchase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 dirty="0" smtClean="0">
                <a:latin typeface="Roboto"/>
                <a:ea typeface="Roboto"/>
                <a:cs typeface="Roboto"/>
                <a:sym typeface="Roboto"/>
              </a:rPr>
              <a:t>ool-tshirts-search last in all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600" dirty="0" smtClean="0">
                <a:latin typeface="Roboto"/>
                <a:ea typeface="Roboto"/>
                <a:cs typeface="Roboto"/>
                <a:sym typeface="Roboto"/>
              </a:rPr>
              <a:t>nterview-with-cool-tshirts-founder top of ft, but drops off in lt, purchase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600" dirty="0" smtClean="0">
                <a:latin typeface="Roboto"/>
                <a:ea typeface="Roboto"/>
                <a:cs typeface="Roboto"/>
                <a:sym typeface="Roboto"/>
              </a:rPr>
              <a:t>aid-search not present in ft, middling in lt and purchase</a:t>
            </a:r>
          </a:p>
        </p:txBody>
      </p:sp>
    </p:spTree>
    <p:extLst>
      <p:ext uri="{BB962C8B-B14F-4D97-AF65-F5344CB8AC3E}">
        <p14:creationId xmlns:p14="http://schemas.microsoft.com/office/powerpoint/2010/main" val="39514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15"/>
          <p:cNvSpPr txBox="1"/>
          <p:nvPr/>
        </p:nvSpPr>
        <p:spPr>
          <a:xfrm>
            <a:off x="311700" y="-8170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Recommendation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16"/>
          <p:cNvSpPr txBox="1"/>
          <p:nvPr/>
        </p:nvSpPr>
        <p:spPr>
          <a:xfrm>
            <a:off x="177974" y="1269059"/>
            <a:ext cx="8785404" cy="23095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</a:rPr>
              <a:t>getting-to-know-cool-</a:t>
            </a:r>
            <a:r>
              <a:rPr lang="en-US" sz="1800" dirty="0" err="1">
                <a:latin typeface="Roboto"/>
                <a:ea typeface="Roboto"/>
                <a:cs typeface="Roboto"/>
              </a:rPr>
              <a:t>tshirts</a:t>
            </a:r>
            <a:r>
              <a:rPr lang="en-US" sz="1800" dirty="0">
                <a:latin typeface="Roboto"/>
                <a:ea typeface="Roboto"/>
                <a:cs typeface="Roboto"/>
              </a:rPr>
              <a:t> </a:t>
            </a:r>
            <a:r>
              <a:rPr lang="en-US" sz="1800" dirty="0" smtClean="0">
                <a:latin typeface="Roboto"/>
                <a:ea typeface="Roboto"/>
                <a:cs typeface="Roboto"/>
              </a:rPr>
              <a:t>(</a:t>
            </a:r>
            <a:r>
              <a:rPr lang="en-US" sz="1800" dirty="0" err="1" smtClean="0">
                <a:latin typeface="Roboto"/>
                <a:ea typeface="Roboto"/>
                <a:cs typeface="Roboto"/>
              </a:rPr>
              <a:t>nytimes</a:t>
            </a:r>
            <a:r>
              <a:rPr lang="en-US" sz="1800" dirty="0" smtClean="0">
                <a:latin typeface="Roboto"/>
                <a:ea typeface="Roboto"/>
                <a:cs typeface="Roboto"/>
              </a:rPr>
              <a:t>) &amp; ten-crazy-cool-</a:t>
            </a:r>
            <a:r>
              <a:rPr lang="en-US" sz="1800" dirty="0" err="1" smtClean="0">
                <a:latin typeface="Roboto"/>
                <a:ea typeface="Roboto"/>
                <a:cs typeface="Roboto"/>
              </a:rPr>
              <a:t>tshirts</a:t>
            </a:r>
            <a:r>
              <a:rPr lang="en-US" sz="1800" dirty="0" smtClean="0">
                <a:latin typeface="Roboto"/>
                <a:ea typeface="Roboto"/>
                <a:cs typeface="Roboto"/>
              </a:rPr>
              <a:t>-facts (</a:t>
            </a:r>
            <a:r>
              <a:rPr lang="en-US" sz="1800" dirty="0" err="1" smtClean="0">
                <a:latin typeface="Roboto"/>
                <a:ea typeface="Roboto"/>
                <a:cs typeface="Roboto"/>
              </a:rPr>
              <a:t>buzzfeed</a:t>
            </a:r>
            <a:r>
              <a:rPr lang="en-US" sz="1800" dirty="0" smtClean="0">
                <a:latin typeface="Roboto"/>
                <a:ea typeface="Roboto"/>
                <a:cs typeface="Roboto"/>
              </a:rPr>
              <a:t>) </a:t>
            </a:r>
            <a:r>
              <a:rPr lang="en-US" sz="1800" dirty="0">
                <a:latin typeface="Roboto"/>
                <a:ea typeface="Roboto"/>
                <a:cs typeface="Roboto"/>
              </a:rPr>
              <a:t>drive users to first touch and bring back in fair amounts</a:t>
            </a: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"/>
                <a:ea typeface="Roboto"/>
                <a:cs typeface="Roboto"/>
              </a:rPr>
              <a:t>Weekly-newsletter (email), </a:t>
            </a:r>
            <a:r>
              <a:rPr lang="en-US" sz="1800" dirty="0" err="1">
                <a:latin typeface="Roboto"/>
                <a:ea typeface="Roboto"/>
                <a:cs typeface="Roboto"/>
              </a:rPr>
              <a:t>retargetting</a:t>
            </a:r>
            <a:r>
              <a:rPr lang="en-US" sz="1800" dirty="0">
                <a:latin typeface="Roboto"/>
                <a:ea typeface="Roboto"/>
                <a:cs typeface="Roboto"/>
              </a:rPr>
              <a:t>-ad (</a:t>
            </a:r>
            <a:r>
              <a:rPr lang="en-US" sz="1800" dirty="0" err="1">
                <a:latin typeface="Roboto"/>
                <a:ea typeface="Roboto"/>
                <a:cs typeface="Roboto"/>
              </a:rPr>
              <a:t>facebook</a:t>
            </a:r>
            <a:r>
              <a:rPr lang="en-US" sz="1800" dirty="0">
                <a:latin typeface="Roboto"/>
                <a:ea typeface="Roboto"/>
                <a:cs typeface="Roboto"/>
              </a:rPr>
              <a:t>), and </a:t>
            </a:r>
            <a:r>
              <a:rPr lang="en-US" sz="1800" dirty="0" err="1">
                <a:latin typeface="Roboto"/>
                <a:ea typeface="Roboto"/>
                <a:cs typeface="Roboto"/>
              </a:rPr>
              <a:t>retargetting</a:t>
            </a:r>
            <a:r>
              <a:rPr lang="en-US" sz="1800" dirty="0">
                <a:latin typeface="Roboto"/>
                <a:ea typeface="Roboto"/>
                <a:cs typeface="Roboto"/>
              </a:rPr>
              <a:t>-campaign (email) bring back users </a:t>
            </a:r>
            <a:r>
              <a:rPr lang="en-US" sz="1800" b="1" dirty="0">
                <a:latin typeface="Roboto"/>
                <a:ea typeface="Roboto"/>
                <a:cs typeface="Roboto"/>
              </a:rPr>
              <a:t>AND</a:t>
            </a:r>
            <a:r>
              <a:rPr lang="en-US" sz="1800" dirty="0">
                <a:latin typeface="Roboto"/>
                <a:ea typeface="Roboto"/>
                <a:cs typeface="Roboto"/>
              </a:rPr>
              <a:t> drive to </a:t>
            </a:r>
            <a:r>
              <a:rPr lang="en-US" sz="1800" dirty="0" smtClean="0">
                <a:latin typeface="Roboto"/>
                <a:ea typeface="Roboto"/>
                <a:cs typeface="Roboto"/>
              </a:rPr>
              <a:t>purchase</a:t>
            </a: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Roboto"/>
                <a:ea typeface="Roboto"/>
                <a:cs typeface="Roboto"/>
              </a:rPr>
              <a:t>Drop both Google campaigns and sources</a:t>
            </a:r>
            <a:endParaRPr lang="en-US" sz="1800" dirty="0">
              <a:latin typeface="Roboto"/>
              <a:ea typeface="Roboto"/>
              <a:cs typeface="Roboto"/>
            </a:endParaRP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latin typeface="Calibri"/>
              <a:ea typeface="Calibri"/>
              <a:cs typeface="Times New Roman"/>
            </a:endParaRP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latin typeface="Calibri"/>
              <a:ea typeface="Calibri"/>
              <a:cs typeface="Times New Roman"/>
            </a:endParaRPr>
          </a:p>
          <a:p>
            <a:pPr marL="171450" indent="-171450">
              <a:lnSpc>
                <a:spcPct val="115000"/>
              </a:lnSpc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endParaRPr lang="en"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9118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Attribution: CoolTShirts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Christina Wayne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06/17/2018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295269"/>
                </a:solidFill>
              </a:rPr>
              <a:t>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 Basics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 journey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Budget Optimization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</a:t>
            </a:r>
            <a:r>
              <a:rPr lang="en-US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he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Basics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-170224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Campaigns and Sources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4" y="745067"/>
            <a:ext cx="5023945" cy="4304058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Char char="●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CoolTShirts = innovative apparel shop</a:t>
            </a:r>
          </a:p>
          <a:p>
            <a:pPr marL="171450" lvl="8" indent="-190500">
              <a:lnSpc>
                <a:spcPct val="115000"/>
              </a:lnSpc>
              <a:buClr>
                <a:srgbClr val="002060"/>
              </a:buClr>
              <a:buSzPts val="1200"/>
              <a:buChar char="●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Running several campaigns with different sources</a:t>
            </a:r>
          </a:p>
          <a:p>
            <a:pPr marL="171450" lvl="1" indent="-190500">
              <a:lnSpc>
                <a:spcPct val="115000"/>
              </a:lnSpc>
              <a:buClr>
                <a:srgbClr val="002060"/>
              </a:buClr>
              <a:buSzPts val="1200"/>
              <a:buChar char="●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Seeking advice on most effective campaigns</a:t>
            </a:r>
          </a:p>
          <a:p>
            <a:pPr marL="171450" lvl="1" indent="-190500">
              <a:lnSpc>
                <a:spcPct val="115000"/>
              </a:lnSpc>
              <a:buClr>
                <a:srgbClr val="002060"/>
              </a:buClr>
              <a:buSzPts val="1200"/>
              <a:buChar char="●"/>
            </a:pPr>
            <a:r>
              <a:rPr lang="en-US" sz="1800" dirty="0" smtClean="0">
                <a:latin typeface="Roboto"/>
                <a:ea typeface="Roboto"/>
                <a:cs typeface="Roboto"/>
                <a:sym typeface="Roboto"/>
              </a:rPr>
              <a:t>Source identifies site that sent user to page (e.g., google, email, </a:t>
            </a:r>
            <a:r>
              <a:rPr lang="en-US" sz="1800" dirty="0" err="1" smtClean="0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US" sz="1800" dirty="0" smtClean="0">
                <a:latin typeface="Roboto"/>
                <a:ea typeface="Roboto"/>
                <a:cs typeface="Roboto"/>
                <a:sym typeface="Roboto"/>
              </a:rPr>
              <a:t>, etc.)</a:t>
            </a:r>
          </a:p>
          <a:p>
            <a:pPr marL="171450" lvl="1" indent="-190500">
              <a:lnSpc>
                <a:spcPct val="115000"/>
              </a:lnSpc>
              <a:buClr>
                <a:srgbClr val="002060"/>
              </a:buClr>
              <a:buSzPts val="1200"/>
              <a:buChar char="●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Campaign identifies specifc ad or email blast (e.g., weekly-newsletter, retargetting-campaign, etc.)</a:t>
            </a:r>
          </a:p>
          <a:p>
            <a:pPr marL="171450" lvl="1" indent="-190500">
              <a:lnSpc>
                <a:spcPct val="115000"/>
              </a:lnSpc>
              <a:buClr>
                <a:srgbClr val="002060"/>
              </a:buClr>
              <a:buSzPts val="1200"/>
              <a:buChar char="●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Cross-referencing sources/campagins with first touch/last touch identifies most effective campaigns to renew</a:t>
            </a:r>
            <a:endParaRPr lang="en" sz="18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217264261"/>
              </p:ext>
            </p:extLst>
          </p:nvPr>
        </p:nvGraphicFramePr>
        <p:xfrm>
          <a:off x="5332145" y="745189"/>
          <a:ext cx="3676389" cy="430393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/>
                <a:gridCol w="1548789"/>
              </a:tblGrid>
              <a:tr h="3904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 smtClean="0">
                          <a:solidFill>
                            <a:srgbClr val="FFFFFF"/>
                          </a:solidFill>
                        </a:rPr>
                        <a:t>utm_campaign</a:t>
                      </a:r>
                      <a:r>
                        <a:rPr lang="en" sz="1100" b="1" dirty="0" smtClean="0">
                          <a:solidFill>
                            <a:srgbClr val="FFFFFF"/>
                          </a:solidFill>
                        </a:rPr>
                        <a:t> = 8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 smtClean="0">
                          <a:solidFill>
                            <a:srgbClr val="FFFFFF"/>
                          </a:solidFill>
                        </a:rPr>
                        <a:t>utm_source</a:t>
                      </a:r>
                      <a:r>
                        <a:rPr lang="en" sz="1100" b="1" dirty="0" smtClean="0">
                          <a:solidFill>
                            <a:srgbClr val="FFFFFF"/>
                          </a:solidFill>
                        </a:rPr>
                        <a:t> = 6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489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getting-to-know-cool-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nytimes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89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weekly-newsletter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89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ten-crazy-cool-</a:t>
                      </a: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-facts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buzzfeed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89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</a:t>
                      </a: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-campaign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89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retargetting-ad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facebook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89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interview-with-cool-tshirts-founder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89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paid-search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891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cool-tshirts-search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-102490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CoolTShirts Pages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4" y="1269059"/>
            <a:ext cx="8785404" cy="11919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Four pages to CoolTShirts website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Complete user journey begins at landing_page, ends at purchase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Roboto"/>
                <a:ea typeface="Roboto"/>
                <a:cs typeface="Roboto"/>
                <a:sym typeface="Roboto"/>
              </a:rPr>
              <a:t>Users may land on other pages if returning to browse again or complete transaction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397678025"/>
              </p:ext>
            </p:extLst>
          </p:nvPr>
        </p:nvGraphicFramePr>
        <p:xfrm>
          <a:off x="177974" y="2810941"/>
          <a:ext cx="8785404" cy="77368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88317"/>
                <a:gridCol w="2418007"/>
                <a:gridCol w="2418007"/>
                <a:gridCol w="2061073"/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column3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rgbClr val="FFFFFF"/>
                          </a:solidFill>
                        </a:rPr>
                        <a:t>column4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1</a:t>
                      </a:r>
                      <a:r>
                        <a:rPr lang="en-US" sz="1200" baseline="0" dirty="0" smtClean="0"/>
                        <a:t> – </a:t>
                      </a:r>
                      <a:r>
                        <a:rPr lang="en-US" sz="1200" baseline="0" dirty="0" err="1" smtClean="0"/>
                        <a:t>l</a:t>
                      </a:r>
                      <a:r>
                        <a:rPr lang="en-US" sz="1200" dirty="0" err="1" smtClean="0"/>
                        <a:t>anding_page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2 – </a:t>
                      </a:r>
                      <a:r>
                        <a:rPr lang="en-US" sz="1200" dirty="0" err="1" smtClean="0"/>
                        <a:t>shopping_cart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3</a:t>
                      </a:r>
                      <a:r>
                        <a:rPr lang="en-US" sz="1200" baseline="0" dirty="0" smtClean="0"/>
                        <a:t> – checkout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4 – purchase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800" dirty="0" smtClea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2. User Journey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46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3297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First Touches</a:t>
            </a:r>
            <a:endParaRPr lang="en-US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4" y="1201325"/>
            <a:ext cx="5023945" cy="1552035"/>
          </a:xfrm>
          <a:prstGeom prst="rect">
            <a:avLst/>
          </a:prstGeom>
          <a:noFill/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First touch analysis can reveal beginning of user journey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Each user given distinct user id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800" dirty="0" smtClean="0">
                <a:latin typeface="Roboto"/>
                <a:ea typeface="Roboto"/>
                <a:cs typeface="Roboto"/>
                <a:sym typeface="Roboto"/>
              </a:rPr>
              <a:t>Identifies 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WHEN user landed on </a:t>
            </a:r>
            <a:r>
              <a:rPr lang="en-US" sz="1800" dirty="0" smtClean="0">
                <a:latin typeface="Roboto"/>
                <a:ea typeface="Roboto"/>
                <a:cs typeface="Roboto"/>
                <a:sym typeface="Roboto"/>
              </a:rPr>
              <a:t>page</a:t>
            </a:r>
          </a:p>
          <a:p>
            <a:pPr marL="152400" lvl="0">
              <a:lnSpc>
                <a:spcPct val="115000"/>
              </a:lnSpc>
              <a:buSzPts val="1200"/>
            </a:pPr>
            <a:endParaRPr lang="en-US" sz="18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295500957"/>
              </p:ext>
            </p:extLst>
          </p:nvPr>
        </p:nvGraphicFramePr>
        <p:xfrm>
          <a:off x="5438988" y="1201325"/>
          <a:ext cx="3492225" cy="351159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53634"/>
                <a:gridCol w="1638591"/>
              </a:tblGrid>
              <a:tr h="4073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</a:rPr>
                        <a:t>user</a:t>
                      </a:r>
                      <a:r>
                        <a:rPr lang="en" sz="1200" b="1" dirty="0" smtClean="0">
                          <a:solidFill>
                            <a:srgbClr val="FFFFFF"/>
                          </a:solidFill>
                        </a:rPr>
                        <a:t>_id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</a:rPr>
                        <a:t>first</a:t>
                      </a:r>
                      <a:r>
                        <a:rPr lang="en" sz="1200" b="1" dirty="0" smtClean="0">
                          <a:solidFill>
                            <a:srgbClr val="FFFFFF"/>
                          </a:solidFill>
                        </a:rPr>
                        <a:t>_touch_at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74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10006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2018-01-24 03:12:16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3978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10030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2018-01-25 20:32:02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70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10045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2018-01-05 18:31:17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11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10048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2018-01-16 04:17:46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115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10069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2018-01-02 23:14:01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7038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  <a:sym typeface="Arial"/>
                        </a:rPr>
                        <a:t>10162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  <a:sym typeface="Arial"/>
                        </a:rPr>
                        <a:t>2018-01-29 21:37:10</a:t>
                      </a:r>
                    </a:p>
                  </a:txBody>
                  <a:tcPr marL="9525" marR="9525" marT="9525" marB="9525" anchor="ctr"/>
                </a:tc>
              </a:tr>
              <a:tr h="3978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10177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2018-01-24 07:10:33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703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10254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2018-01-23 22:27:18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  <p:sp>
        <p:nvSpPr>
          <p:cNvPr id="5" name="Shape 323"/>
          <p:cNvSpPr txBox="1"/>
          <p:nvPr/>
        </p:nvSpPr>
        <p:spPr>
          <a:xfrm>
            <a:off x="177973" y="2926080"/>
            <a:ext cx="5023945" cy="1786840"/>
          </a:xfrm>
          <a:prstGeom prst="rect">
            <a:avLst/>
          </a:prstGeom>
          <a:solidFill>
            <a:srgbClr val="D9D9D9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200" dirty="0" err="1" smtClean="0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, MIN(timestamp) AS ‘</a:t>
            </a:r>
            <a:r>
              <a:rPr lang="en-US" sz="1200" dirty="0" err="1" smtClean="0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’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200" dirty="0" err="1" smtClean="0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2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1200" dirty="0" err="1" smtClean="0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4185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-9120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2.1.1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First Touch (ft) Attribution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276622" y="835813"/>
            <a:ext cx="2810933" cy="3950674"/>
          </a:xfrm>
          <a:prstGeom prst="rect">
            <a:avLst/>
          </a:prstGeom>
          <a:solidFill>
            <a:srgbClr val="D9D9D9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 AS(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MIN(timestamp) as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user_ide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t_attr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ft</a:t>
            </a: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ft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.user_id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ft_attr.utm_campaignm</a:t>
            </a: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COUNT(*)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1100" dirty="0" err="1" smtClean="0">
                <a:latin typeface="Courier New"/>
                <a:ea typeface="Courier New"/>
                <a:cs typeface="Courier New"/>
                <a:sym typeface="Courier New"/>
              </a:rPr>
              <a:t>at_attr</a:t>
            </a:r>
            <a:endParaRPr lang="en-US" sz="11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GROUP BY 1, 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01599" y="832830"/>
            <a:ext cx="6084712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Further queries reveal campaign attribution for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fts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Create temporary table for first_touch AND first touch attirbution (ft_attr)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Reference user ids, timestamps, sources and campaigns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Join tables to count rows each table has in common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Count number of sources &amp; campaigns responsible for fts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dirty="0" smtClean="0">
                <a:latin typeface="Roboto"/>
                <a:ea typeface="Roboto"/>
                <a:cs typeface="Roboto"/>
                <a:sym typeface="Roboto"/>
              </a:rPr>
              <a:t>Emails not in ft source, only 4 of 8 campaigns represented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827252074"/>
              </p:ext>
            </p:extLst>
          </p:nvPr>
        </p:nvGraphicFramePr>
        <p:xfrm>
          <a:off x="124178" y="2722275"/>
          <a:ext cx="6062132" cy="239587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50424"/>
                <a:gridCol w="2803369"/>
                <a:gridCol w="1408339"/>
              </a:tblGrid>
              <a:tr h="3257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ft_attr.utm_source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ft_attr.utm_campaign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COUNT(*)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</a:tr>
              <a:tr h="3885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medium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interview-with-cool-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-founder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622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4483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nytimes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getting-to-know-cool-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612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885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buzzfeed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ten-crazy-cool-</a:t>
                      </a:r>
                      <a:r>
                        <a:rPr lang="en-US" sz="1200" dirty="0" err="1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tshirts</a:t>
                      </a: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-facts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576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885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cool-tshirts-search</a:t>
                      </a:r>
                      <a:endParaRPr lang="en-US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169</a:t>
                      </a: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</a:tr>
              <a:tr h="3885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 smtClean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  <a:sym typeface="Arial"/>
                        </a:rPr>
                        <a:t>TOTAL</a:t>
                      </a:r>
                      <a:endParaRPr lang="en-US" sz="1200" b="0" i="0" u="none" strike="noStrike" cap="none" dirty="0">
                        <a:solidFill>
                          <a:srgbClr val="525252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  <a:sym typeface="Arial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 smtClean="0">
                          <a:solidFill>
                            <a:srgbClr val="525252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  <a:sym typeface="Arial"/>
                        </a:rPr>
                        <a:t>1,979</a:t>
                      </a:r>
                      <a:endParaRPr lang="en-US" sz="1200" b="0" i="0" u="none" strike="noStrike" cap="none" dirty="0">
                        <a:solidFill>
                          <a:srgbClr val="525252"/>
                        </a:solidFill>
                        <a:effectLst/>
                        <a:latin typeface="Times New Roman"/>
                        <a:ea typeface="Times New Roman"/>
                        <a:cs typeface="Times New Roman"/>
                        <a:sym typeface="Arial"/>
                      </a:endParaRPr>
                    </a:p>
                  </a:txBody>
                  <a:tcPr marL="9525" marR="9525" marT="9525" marB="95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860</Words>
  <Application>Microsoft Office PowerPoint</Application>
  <PresentationFormat>On-screen Show (16:9)</PresentationFormat>
  <Paragraphs>307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Roboto</vt:lpstr>
      <vt:lpstr>Dosis</vt:lpstr>
      <vt:lpstr>Roboto Thin</vt:lpstr>
      <vt:lpstr>Calibri</vt:lpstr>
      <vt:lpstr>Times New Roman</vt:lpstr>
      <vt:lpstr>Roboto Black</vt:lpstr>
      <vt:lpstr>Courier New</vt:lpstr>
      <vt:lpstr>Simple Light</vt:lpstr>
      <vt:lpstr>Simple Light</vt:lpstr>
      <vt:lpstr>Simple Light</vt:lpstr>
      <vt:lpstr>SQL Capstone Templates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Christina Wayne</dc:creator>
  <cp:lastModifiedBy>Christina</cp:lastModifiedBy>
  <cp:revision>49</cp:revision>
  <dcterms:modified xsi:type="dcterms:W3CDTF">2018-06-18T23:56:52Z</dcterms:modified>
</cp:coreProperties>
</file>